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3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>
      <p:cViewPr varScale="1">
        <p:scale>
          <a:sx n="67" d="100"/>
          <a:sy n="67" d="100"/>
        </p:scale>
        <p:origin x="900" y="8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-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CAE69-771E-497C-BE64-CB39B46D6A44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863B1-A915-47D0-8844-84EE52F11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7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딥러닝 이미지분석 모델을 활용한 분리수거 앱 개발</a:t>
            </a:r>
            <a:r>
              <a:rPr lang="en-US" altLang="ko-KR" dirty="0"/>
              <a:t>, </a:t>
            </a:r>
            <a:r>
              <a:rPr lang="ko-KR" altLang="en-US" dirty="0" err="1"/>
              <a:t>앱이름</a:t>
            </a:r>
            <a:r>
              <a:rPr lang="ko-KR" altLang="en-US" dirty="0"/>
              <a:t> </a:t>
            </a:r>
            <a:r>
              <a:rPr lang="ko-KR" altLang="en-US" dirty="0" err="1"/>
              <a:t>알려줄게로</a:t>
            </a:r>
            <a:r>
              <a:rPr lang="ko-KR" altLang="en-US" dirty="0"/>
              <a:t> 정함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3B1-A915-47D0-8844-84EE52F11C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589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저번 제안서 발표를 진행하지 못했기에 이번에 제안서의 내용을 간단하게 설명하고 </a:t>
            </a:r>
            <a:r>
              <a:rPr lang="ko-KR" altLang="en-US" dirty="0" err="1"/>
              <a:t>넘어감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쓰레기 배출량은 갈수록 늘어나고</a:t>
            </a:r>
            <a:r>
              <a:rPr lang="en-US" altLang="ko-KR" dirty="0"/>
              <a:t>, </a:t>
            </a:r>
            <a:r>
              <a:rPr lang="ko-KR" altLang="en-US" dirty="0"/>
              <a:t>사람들의 분리수거에 대한 인식은 생각보다 </a:t>
            </a:r>
            <a:r>
              <a:rPr lang="ko-KR" altLang="en-US" dirty="0" err="1"/>
              <a:t>높지않음</a:t>
            </a:r>
            <a:r>
              <a:rPr lang="ko-KR" altLang="en-US" dirty="0"/>
              <a:t> 정도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분리배출 관련 앱을 만들기로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3B1-A915-47D0-8844-84EE52F11C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23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시장조사결과 여러 분리배출 앱들은 분류 항목별로만 정보 </a:t>
            </a:r>
            <a:r>
              <a:rPr lang="ko-KR" altLang="en-US" dirty="0" err="1"/>
              <a:t>전달하는데에</a:t>
            </a:r>
            <a:r>
              <a:rPr lang="ko-KR" altLang="en-US" dirty="0"/>
              <a:t> 치중이 되어있다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3B1-A915-47D0-8844-84EE52F11C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7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-&gt; </a:t>
            </a:r>
            <a:r>
              <a:rPr lang="ko-KR" altLang="en-US" dirty="0"/>
              <a:t>차별점을 두기위해 </a:t>
            </a:r>
            <a:r>
              <a:rPr lang="ko-KR" altLang="en-US" dirty="0" err="1"/>
              <a:t>딥러닝을</a:t>
            </a:r>
            <a:r>
              <a:rPr lang="ko-KR" altLang="en-US" dirty="0"/>
              <a:t> 사용하기로 </a:t>
            </a:r>
            <a:r>
              <a:rPr lang="ko-KR" altLang="en-US" dirty="0" err="1"/>
              <a:t>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3B1-A915-47D0-8844-84EE52F11C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1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쓰레기 분류 딥러닝 분석 모델을 </a:t>
            </a:r>
            <a:r>
              <a:rPr lang="ko-KR" altLang="en-US" dirty="0" err="1"/>
              <a:t>깃허브에서</a:t>
            </a:r>
            <a:r>
              <a:rPr lang="ko-KR" altLang="en-US" dirty="0"/>
              <a:t> 찾아냄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/>
              <a:t>이 코드를 기반으로 임의 </a:t>
            </a:r>
            <a:r>
              <a:rPr lang="ko-KR" altLang="en-US" dirty="0"/>
              <a:t>선택한 데이터를 직접 학습시켜보고 그 결과로 어떤 값을 도출해내는지 확인하였습니다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3B1-A915-47D0-8844-84EE52F11C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6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분리수거 기준을 결정하는데 지역별로 분리배출법이 다른 경우가 있었음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그래서 우리는 대구광역시 분리배출 기준으로 결정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3B1-A915-47D0-8844-84EE52F11C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83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구현 예상도 설명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- 1. </a:t>
            </a:r>
            <a:r>
              <a:rPr lang="ko-KR" altLang="en-US" dirty="0"/>
              <a:t>항목 별로 직접 들어가서 설명을 볼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- 2. </a:t>
            </a:r>
            <a:r>
              <a:rPr lang="ko-KR" altLang="en-US" dirty="0"/>
              <a:t>사진을 찍어서 버리려고 하는 쓰레기의 분류항목을 알 수 있음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- 3. </a:t>
            </a:r>
            <a:r>
              <a:rPr lang="ko-KR" altLang="en-US" dirty="0"/>
              <a:t>검색 창에서 정보 열람 가능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- 4. </a:t>
            </a:r>
            <a:r>
              <a:rPr lang="ko-KR" altLang="en-US" dirty="0"/>
              <a:t>마이페이지 </a:t>
            </a:r>
            <a:r>
              <a:rPr lang="ko-KR" altLang="en-US" dirty="0" err="1"/>
              <a:t>기능있음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- 5. </a:t>
            </a:r>
            <a:r>
              <a:rPr lang="ko-KR" altLang="en-US" dirty="0"/>
              <a:t>네비게이션 바는 마이페이지의 기능을 가져와서 사용성을 </a:t>
            </a:r>
            <a:r>
              <a:rPr lang="ko-KR" altLang="en-US" dirty="0" err="1"/>
              <a:t>높여줌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3B1-A915-47D0-8844-84EE52F11C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563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제안서 발표 전에는 </a:t>
            </a:r>
            <a:r>
              <a:rPr lang="ko-KR" altLang="en-US" dirty="0" err="1"/>
              <a:t>디스코드를</a:t>
            </a:r>
            <a:r>
              <a:rPr lang="ko-KR" altLang="en-US" dirty="0"/>
              <a:t> 통해 회의를 진행했고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- 11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일에 만나서 대면으로 회의를 진행해 제안서 발표를 준비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- 11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일에 대면으로 회의를 진행해 조사한 기술 테스트 및 구현 기능 기획과 디자인 계획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다음 회의부터 </a:t>
            </a:r>
            <a:r>
              <a:rPr lang="ko-KR" altLang="en-US" dirty="0" err="1"/>
              <a:t>깃허브를</a:t>
            </a:r>
            <a:r>
              <a:rPr lang="ko-KR" altLang="en-US" dirty="0"/>
              <a:t> 이용할 예정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3B1-A915-47D0-8844-84EE52F11C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21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7. </a:t>
            </a:r>
            <a:r>
              <a:rPr lang="ko-KR" altLang="en-US" dirty="0"/>
              <a:t>쓰레기 분리수거 방법은 다음 </a:t>
            </a:r>
            <a:r>
              <a:rPr lang="ko-KR" altLang="en-US" dirty="0" err="1"/>
              <a:t>회의때</a:t>
            </a:r>
            <a:r>
              <a:rPr lang="ko-KR" altLang="en-US" dirty="0"/>
              <a:t> 같이 진행하기로 했음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앞으로 이럴 계획이다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3B1-A915-47D0-8844-84EE52F11C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27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204041" y="3722619"/>
            <a:ext cx="20816448" cy="2130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dirty="0">
                <a:solidFill>
                  <a:srgbClr val="444444"/>
                </a:solidFill>
                <a:latin typeface="Noto Serif CJK KR Black" pitchFamily="34" charset="0"/>
                <a:cs typeface="Noto Serif CJK KR Black" pitchFamily="34" charset="0"/>
              </a:rPr>
              <a:t>알려줄게 - AI 분리배출 가이드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51876" y="792387"/>
            <a:ext cx="3526472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444444"/>
                </a:solidFill>
                <a:latin typeface="Noto Sans CJK KR Bold" pitchFamily="34" charset="0"/>
                <a:cs typeface="Noto Sans CJK KR Bold" pitchFamily="34" charset="0"/>
              </a:rPr>
              <a:t>모바일앱프로그래밍1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624440" y="8532238"/>
            <a:ext cx="3705938" cy="17159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444444"/>
                </a:solidFill>
                <a:latin typeface="Noto Sans CJK KR Light" pitchFamily="34" charset="0"/>
                <a:cs typeface="Noto Sans CJK KR Light" pitchFamily="34" charset="0"/>
              </a:rPr>
              <a:t>권구완 2018116224</a:t>
            </a:r>
          </a:p>
          <a:p>
            <a:r>
              <a:rPr lang="en-US" sz="1800" dirty="0">
                <a:solidFill>
                  <a:srgbClr val="444444"/>
                </a:solidFill>
                <a:latin typeface="Noto Sans CJK KR Light" pitchFamily="34" charset="0"/>
                <a:cs typeface="Noto Sans CJK KR Light" pitchFamily="34" charset="0"/>
              </a:rPr>
              <a:t>박찬호 2018110250</a:t>
            </a:r>
          </a:p>
          <a:p>
            <a:r>
              <a:rPr lang="en-US" sz="1800" dirty="0">
                <a:solidFill>
                  <a:srgbClr val="444444"/>
                </a:solidFill>
                <a:latin typeface="Noto Sans CJK KR Light" pitchFamily="34" charset="0"/>
                <a:cs typeface="Noto Sans CJK KR Light" pitchFamily="34" charset="0"/>
              </a:rPr>
              <a:t>이상협 2017110051</a:t>
            </a:r>
          </a:p>
          <a:p>
            <a:r>
              <a:rPr lang="en-US" sz="1800" dirty="0">
                <a:solidFill>
                  <a:srgbClr val="444444"/>
                </a:solidFill>
                <a:latin typeface="Noto Sans CJK KR Light" pitchFamily="34" charset="0"/>
                <a:cs typeface="Noto Sans CJK KR Light" pitchFamily="34" charset="0"/>
              </a:rPr>
              <a:t>지현배 2020112665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딥러닝 이미지 분석 모델을 활용한 쓰레기 분리수거 앱개발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5616" y="1471739"/>
            <a:ext cx="18285714" cy="10285714"/>
            <a:chOff x="1435616" y="1471739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616" y="1471739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50928" y="3284210"/>
            <a:ext cx="12232929" cy="28704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800" dirty="0">
                <a:solidFill>
                  <a:srgbClr val="444444"/>
                </a:solidFill>
                <a:latin typeface="Noto Serif CJK KR Black" pitchFamily="34" charset="0"/>
                <a:cs typeface="Noto Serif CJK KR Black" pitchFamily="34" charset="0"/>
              </a:rPr>
              <a:t>Thank You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51876" y="792387"/>
            <a:ext cx="3526472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444444"/>
                </a:solidFill>
                <a:latin typeface="Noto Sans CJK KR Bold" pitchFamily="34" charset="0"/>
                <a:cs typeface="Noto Sans CJK KR Bold" pitchFamily="34" charset="0"/>
              </a:rPr>
              <a:t>모바일앱프로그래밍1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89686" y="576593"/>
            <a:ext cx="12792979" cy="80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01 제안서 요약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B63D191-F21E-C9E5-B2A4-0436E8C2CDA0}"/>
              </a:ext>
            </a:extLst>
          </p:cNvPr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딥러닝 이미지 분석 모델을 활용한 쓰레기 분리수거 앱개발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ECF3593-3F2B-1253-E412-B438D1FD4972}"/>
              </a:ext>
            </a:extLst>
          </p:cNvPr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E00BBCDF-DBA6-9483-86A5-DF27DD520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C0C8CE3F-C500-EE63-549C-A4366C44FA25}"/>
              </a:ext>
            </a:extLst>
          </p:cNvPr>
          <p:cNvGrpSpPr/>
          <p:nvPr/>
        </p:nvGrpSpPr>
        <p:grpSpPr>
          <a:xfrm>
            <a:off x="11008959" y="1983153"/>
            <a:ext cx="4791362" cy="5749634"/>
            <a:chOff x="11008959" y="1983153"/>
            <a:chExt cx="4791362" cy="5749634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3EAEBC4-A0DB-86E1-B1E8-9AE950EB9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8959" y="1983153"/>
              <a:ext cx="4791362" cy="5749634"/>
            </a:xfrm>
            <a:prstGeom prst="rect">
              <a:avLst/>
            </a:prstGeom>
          </p:spPr>
        </p:pic>
      </p:grpSp>
      <p:pic>
        <p:nvPicPr>
          <p:cNvPr id="10" name="Object 9">
            <a:extLst>
              <a:ext uri="{FF2B5EF4-FFF2-40B4-BE49-F238E27FC236}">
                <a16:creationId xmlns:a16="http://schemas.microsoft.com/office/drawing/2014/main" id="{8E41398E-D1B5-0D38-C742-79DCB6EB42F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4521" y="8306990"/>
            <a:ext cx="4639806" cy="731406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750DB56E-6934-17FA-5AB0-FAD5CFC7CC4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7077" y="8306990"/>
            <a:ext cx="4588844" cy="731406"/>
          </a:xfrm>
          <a:prstGeom prst="rect">
            <a:avLst/>
          </a:prstGeom>
        </p:spPr>
      </p:pic>
      <p:pic>
        <p:nvPicPr>
          <p:cNvPr id="12" name="Object 11">
            <a:extLst>
              <a:ext uri="{FF2B5EF4-FFF2-40B4-BE49-F238E27FC236}">
                <a16:creationId xmlns:a16="http://schemas.microsoft.com/office/drawing/2014/main" id="{9C50309E-EF38-1FF9-E00B-8A4A1A0C6EB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0744" y="7940334"/>
            <a:ext cx="3925206" cy="479987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9FC57605-8BD3-5AF0-4396-22ABC3BD9106}"/>
              </a:ext>
            </a:extLst>
          </p:cNvPr>
          <p:cNvGrpSpPr/>
          <p:nvPr/>
        </p:nvGrpSpPr>
        <p:grpSpPr>
          <a:xfrm>
            <a:off x="5489226" y="5135714"/>
            <a:ext cx="7326090" cy="14286"/>
            <a:chOff x="5489226" y="5135714"/>
            <a:chExt cx="7326090" cy="14286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BDAE9725-5582-7CB3-8FA6-8F8BF2BDA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489226" y="5135714"/>
              <a:ext cx="7326090" cy="14286"/>
            </a:xfrm>
            <a:prstGeom prst="rect">
              <a:avLst/>
            </a:prstGeom>
          </p:spPr>
        </p:pic>
      </p:grp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3290FDB4-DFDD-F835-B433-A68585935DA3}"/>
              </a:ext>
            </a:extLst>
          </p:cNvPr>
          <p:cNvGrpSpPr/>
          <p:nvPr/>
        </p:nvGrpSpPr>
        <p:grpSpPr>
          <a:xfrm>
            <a:off x="1721971" y="1731481"/>
            <a:ext cx="6880857" cy="6252979"/>
            <a:chOff x="1721971" y="1731481"/>
            <a:chExt cx="6880857" cy="6252979"/>
          </a:xfrm>
        </p:grpSpPr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C69F3487-E975-96E8-91D8-7EA874D8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1971" y="1731481"/>
              <a:ext cx="6880857" cy="6252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89686" y="576593"/>
            <a:ext cx="12792979" cy="80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01 제안서 요약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B63D191-F21E-C9E5-B2A4-0436E8C2CDA0}"/>
              </a:ext>
            </a:extLst>
          </p:cNvPr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딥러닝 이미지 분석 모델을 활용한 쓰레기 분리수거 앱개발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F50FE6-17CE-8B27-1EE5-A93B957690AC}"/>
              </a:ext>
            </a:extLst>
          </p:cNvPr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1922C10-095C-29B0-538B-0BA0900AE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ED61B04-BF42-A7A7-99E6-20808AD42AC9}"/>
              </a:ext>
            </a:extLst>
          </p:cNvPr>
          <p:cNvGrpSpPr/>
          <p:nvPr/>
        </p:nvGrpSpPr>
        <p:grpSpPr>
          <a:xfrm>
            <a:off x="1320871" y="1480991"/>
            <a:ext cx="802200" cy="802200"/>
            <a:chOff x="1320871" y="1480991"/>
            <a:chExt cx="802200" cy="802200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E6053B89-088A-6959-7551-6F222F2EC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871" y="1480991"/>
              <a:ext cx="802200" cy="8022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85F91E-B88C-C077-2499-264678009521}"/>
              </a:ext>
            </a:extLst>
          </p:cNvPr>
          <p:cNvGrpSpPr/>
          <p:nvPr/>
        </p:nvGrpSpPr>
        <p:grpSpPr>
          <a:xfrm>
            <a:off x="6621315" y="1480991"/>
            <a:ext cx="802200" cy="802200"/>
            <a:chOff x="6621315" y="1480991"/>
            <a:chExt cx="802200" cy="802200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C97A1E7B-D909-D5E7-361C-BDC3612F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1315" y="1480991"/>
              <a:ext cx="802200" cy="802200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DC2F1375-DAB1-94D5-ACBB-F06C8DEB99FE}"/>
              </a:ext>
            </a:extLst>
          </p:cNvPr>
          <p:cNvGrpSpPr/>
          <p:nvPr/>
        </p:nvGrpSpPr>
        <p:grpSpPr>
          <a:xfrm>
            <a:off x="12566481" y="1480991"/>
            <a:ext cx="802200" cy="802200"/>
            <a:chOff x="12566481" y="1480991"/>
            <a:chExt cx="802200" cy="802200"/>
          </a:xfrm>
        </p:grpSpPr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433B6F3A-3E9E-1F2E-61AF-B312E492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6481" y="1480991"/>
              <a:ext cx="802200" cy="8022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91BEFE5E-4BD0-41A7-E12A-CC2F421AEE55}"/>
              </a:ext>
            </a:extLst>
          </p:cNvPr>
          <p:cNvGrpSpPr/>
          <p:nvPr/>
        </p:nvGrpSpPr>
        <p:grpSpPr>
          <a:xfrm>
            <a:off x="2701720" y="5135714"/>
            <a:ext cx="7326090" cy="14286"/>
            <a:chOff x="2701720" y="5135714"/>
            <a:chExt cx="7326090" cy="14286"/>
          </a:xfrm>
        </p:grpSpPr>
        <p:pic>
          <p:nvPicPr>
            <p:cNvPr id="15" name="Object 16">
              <a:extLst>
                <a:ext uri="{FF2B5EF4-FFF2-40B4-BE49-F238E27FC236}">
                  <a16:creationId xmlns:a16="http://schemas.microsoft.com/office/drawing/2014/main" id="{AAB87D78-39A9-1ECF-8C37-9A875210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701720" y="5135714"/>
              <a:ext cx="7326090" cy="14286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7FE316D3-AE60-A242-1451-C9348AA0C321}"/>
              </a:ext>
            </a:extLst>
          </p:cNvPr>
          <p:cNvGrpSpPr/>
          <p:nvPr/>
        </p:nvGrpSpPr>
        <p:grpSpPr>
          <a:xfrm>
            <a:off x="8568981" y="5135714"/>
            <a:ext cx="7326090" cy="14286"/>
            <a:chOff x="8568981" y="5135714"/>
            <a:chExt cx="7326090" cy="14286"/>
          </a:xfrm>
        </p:grpSpPr>
        <p:pic>
          <p:nvPicPr>
            <p:cNvPr id="17" name="Object 19">
              <a:extLst>
                <a:ext uri="{FF2B5EF4-FFF2-40B4-BE49-F238E27FC236}">
                  <a16:creationId xmlns:a16="http://schemas.microsoft.com/office/drawing/2014/main" id="{573ACE61-C7A7-1130-D243-0993513C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568981" y="5135714"/>
              <a:ext cx="7326090" cy="14286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48BB6469-260D-DD8A-5707-C63597BD94D0}"/>
              </a:ext>
            </a:extLst>
          </p:cNvPr>
          <p:cNvGrpSpPr/>
          <p:nvPr/>
        </p:nvGrpSpPr>
        <p:grpSpPr>
          <a:xfrm>
            <a:off x="13664463" y="2057143"/>
            <a:ext cx="2850000" cy="6171429"/>
            <a:chOff x="13664463" y="2057143"/>
            <a:chExt cx="2850000" cy="6171429"/>
          </a:xfrm>
        </p:grpSpPr>
        <p:pic>
          <p:nvPicPr>
            <p:cNvPr id="19" name="Object 22">
              <a:extLst>
                <a:ext uri="{FF2B5EF4-FFF2-40B4-BE49-F238E27FC236}">
                  <a16:creationId xmlns:a16="http://schemas.microsoft.com/office/drawing/2014/main" id="{F0958803-90A2-4985-91E1-D7C3306A7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64463" y="2057143"/>
              <a:ext cx="2850000" cy="6171429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80678907-4C77-AAC7-90EC-68CBBDC3D36B}"/>
              </a:ext>
            </a:extLst>
          </p:cNvPr>
          <p:cNvGrpSpPr/>
          <p:nvPr/>
        </p:nvGrpSpPr>
        <p:grpSpPr>
          <a:xfrm>
            <a:off x="7982537" y="2057143"/>
            <a:ext cx="3471429" cy="6171429"/>
            <a:chOff x="7982537" y="2057143"/>
            <a:chExt cx="3471429" cy="6171429"/>
          </a:xfrm>
        </p:grpSpPr>
        <p:pic>
          <p:nvPicPr>
            <p:cNvPr id="21" name="Object 25">
              <a:extLst>
                <a:ext uri="{FF2B5EF4-FFF2-40B4-BE49-F238E27FC236}">
                  <a16:creationId xmlns:a16="http://schemas.microsoft.com/office/drawing/2014/main" id="{C0382AB1-CEA5-3A1D-0A2E-C9F77EB52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2537" y="2057143"/>
              <a:ext cx="3471429" cy="6171429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F09E0488-B203-6456-0088-432A45197A50}"/>
              </a:ext>
            </a:extLst>
          </p:cNvPr>
          <p:cNvGrpSpPr/>
          <p:nvPr/>
        </p:nvGrpSpPr>
        <p:grpSpPr>
          <a:xfrm>
            <a:off x="2345575" y="2057143"/>
            <a:ext cx="3469694" cy="6171429"/>
            <a:chOff x="2345575" y="2057143"/>
            <a:chExt cx="3469694" cy="6171429"/>
          </a:xfrm>
        </p:grpSpPr>
        <p:pic>
          <p:nvPicPr>
            <p:cNvPr id="23" name="Object 28">
              <a:extLst>
                <a:ext uri="{FF2B5EF4-FFF2-40B4-BE49-F238E27FC236}">
                  <a16:creationId xmlns:a16="http://schemas.microsoft.com/office/drawing/2014/main" id="{A89848F4-371E-5E91-2F76-72ABA0DB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5575" y="2057143"/>
              <a:ext cx="3469694" cy="6171429"/>
            </a:xfrm>
            <a:prstGeom prst="rect">
              <a:avLst/>
            </a:prstGeom>
          </p:spPr>
        </p:pic>
      </p:grpSp>
      <p:pic>
        <p:nvPicPr>
          <p:cNvPr id="24" name="Object 30">
            <a:extLst>
              <a:ext uri="{FF2B5EF4-FFF2-40B4-BE49-F238E27FC236}">
                <a16:creationId xmlns:a16="http://schemas.microsoft.com/office/drawing/2014/main" id="{973591CC-B66E-50B3-2DC1-F3CC304DC3D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1287" y="1435277"/>
            <a:ext cx="1821740" cy="479987"/>
          </a:xfrm>
          <a:prstGeom prst="rect">
            <a:avLst/>
          </a:prstGeom>
        </p:spPr>
      </p:pic>
      <p:pic>
        <p:nvPicPr>
          <p:cNvPr id="25" name="Object 31">
            <a:extLst>
              <a:ext uri="{FF2B5EF4-FFF2-40B4-BE49-F238E27FC236}">
                <a16:creationId xmlns:a16="http://schemas.microsoft.com/office/drawing/2014/main" id="{1948579D-FC22-CEED-1560-0463EE59928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8248" y="1446706"/>
            <a:ext cx="950873" cy="454273"/>
          </a:xfrm>
          <a:prstGeom prst="rect">
            <a:avLst/>
          </a:prstGeom>
        </p:spPr>
      </p:pic>
      <p:pic>
        <p:nvPicPr>
          <p:cNvPr id="26" name="Object 32">
            <a:extLst>
              <a:ext uri="{FF2B5EF4-FFF2-40B4-BE49-F238E27FC236}">
                <a16:creationId xmlns:a16="http://schemas.microsoft.com/office/drawing/2014/main" id="{A5C8861C-53B6-7499-B4FF-BA8E01BB4717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30191" y="1446706"/>
            <a:ext cx="950873" cy="4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1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89686" y="576593"/>
            <a:ext cx="12792979" cy="80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01 제안서 요약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4B63D191-F21E-C9E5-B2A4-0436E8C2CDA0}"/>
              </a:ext>
            </a:extLst>
          </p:cNvPr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딥러닝 이미지 분석 모델을 활용한 쓰레기 분리수거 앱개발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E4EC3C6-F096-49EB-9656-02DACFCA6C7A}"/>
              </a:ext>
            </a:extLst>
          </p:cNvPr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89357391-FCE8-1ECA-C22E-967FA8111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0E9B4FC4-ECB9-EC9C-AC38-686141306480}"/>
              </a:ext>
            </a:extLst>
          </p:cNvPr>
          <p:cNvGrpSpPr/>
          <p:nvPr/>
        </p:nvGrpSpPr>
        <p:grpSpPr>
          <a:xfrm>
            <a:off x="11172532" y="3437469"/>
            <a:ext cx="3904540" cy="3904540"/>
            <a:chOff x="11172532" y="3437469"/>
            <a:chExt cx="3904540" cy="390454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8AA111E9-2555-6B48-CC4C-9DA20643A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2532" y="3437469"/>
              <a:ext cx="3904540" cy="390454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4EECEADF-17E4-46BF-6A43-91F7C65E6E65}"/>
              </a:ext>
            </a:extLst>
          </p:cNvPr>
          <p:cNvGrpSpPr/>
          <p:nvPr/>
        </p:nvGrpSpPr>
        <p:grpSpPr>
          <a:xfrm>
            <a:off x="9270630" y="4368073"/>
            <a:ext cx="1123402" cy="443556"/>
            <a:chOff x="9270630" y="4368073"/>
            <a:chExt cx="1123402" cy="44355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49B87F70-2C57-8C9E-9472-B172E8C3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0630" y="4368073"/>
              <a:ext cx="1123402" cy="443556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CADF28DE-9AF9-0451-94F7-6E7AB5F5CF06}"/>
              </a:ext>
            </a:extLst>
          </p:cNvPr>
          <p:cNvGrpSpPr/>
          <p:nvPr/>
        </p:nvGrpSpPr>
        <p:grpSpPr>
          <a:xfrm>
            <a:off x="2560399" y="3437469"/>
            <a:ext cx="5893516" cy="3921867"/>
            <a:chOff x="2560399" y="3437469"/>
            <a:chExt cx="5893516" cy="3921867"/>
          </a:xfrm>
        </p:grpSpPr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EBF91E5C-DC1A-054E-40CA-2E12219BC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0399" y="3437469"/>
              <a:ext cx="5893516" cy="3921867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8FEBCC69-59C0-65BE-CD03-53D54825BC78}"/>
              </a:ext>
            </a:extLst>
          </p:cNvPr>
          <p:cNvGrpSpPr/>
          <p:nvPr/>
        </p:nvGrpSpPr>
        <p:grpSpPr>
          <a:xfrm>
            <a:off x="9270630" y="6127146"/>
            <a:ext cx="1123402" cy="443556"/>
            <a:chOff x="9270630" y="6127146"/>
            <a:chExt cx="1123402" cy="443556"/>
          </a:xfrm>
        </p:grpSpPr>
        <p:pic>
          <p:nvPicPr>
            <p:cNvPr id="15" name="Object 16">
              <a:extLst>
                <a:ext uri="{FF2B5EF4-FFF2-40B4-BE49-F238E27FC236}">
                  <a16:creationId xmlns:a16="http://schemas.microsoft.com/office/drawing/2014/main" id="{84431DB1-0629-FB3D-B13F-8B5D4EE89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270630" y="6127146"/>
              <a:ext cx="1123402" cy="44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87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9686" y="576593"/>
            <a:ext cx="12792979" cy="80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02 딥러닝 모델 탐색 결과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0822" y="4984290"/>
            <a:ext cx="10735446" cy="475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https://github.com/cardstdani/WasteClassificationNeuralNetwork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785598" y="2660675"/>
            <a:ext cx="6171429" cy="2291636"/>
            <a:chOff x="2785598" y="2660675"/>
            <a:chExt cx="6171429" cy="22916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5598" y="2660675"/>
              <a:ext cx="6171429" cy="2291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0516" y="3851020"/>
            <a:ext cx="6171429" cy="4682344"/>
            <a:chOff x="10070516" y="3851020"/>
            <a:chExt cx="6171429" cy="46823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0516" y="3851020"/>
              <a:ext cx="6171429" cy="46823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5306" y="3307548"/>
            <a:ext cx="997889" cy="997889"/>
            <a:chOff x="1715306" y="3307548"/>
            <a:chExt cx="997889" cy="997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306" y="3307548"/>
              <a:ext cx="997889" cy="997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6647" y="5532468"/>
            <a:ext cx="2360380" cy="2002803"/>
            <a:chOff x="6596647" y="5532468"/>
            <a:chExt cx="2360380" cy="20028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6647" y="5532468"/>
              <a:ext cx="2360380" cy="200280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223372" y="2065401"/>
            <a:ext cx="8001910" cy="6480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78B58F"/>
                </a:solidFill>
                <a:latin typeface="Noto Sans CJK KR Regular" pitchFamily="34" charset="0"/>
                <a:cs typeface="Noto Sans CJK KR Regular" pitchFamily="34" charset="0"/>
              </a:rPr>
              <a:t>쓰레기 분류 딥러닝 분석 모델 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9309491" y="3084124"/>
            <a:ext cx="8001910" cy="6480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78B58F"/>
                </a:solidFill>
                <a:latin typeface="Noto Sans CJK KR Regular" pitchFamily="34" charset="0"/>
                <a:cs typeface="Noto Sans CJK KR Regular" pitchFamily="34" charset="0"/>
              </a:rPr>
              <a:t>딥러닝 분석 모델 테스트 결과</a:t>
            </a:r>
            <a:endParaRPr 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CEED9D-85CE-3D56-123D-DE9C9D5BD32A}"/>
              </a:ext>
            </a:extLst>
          </p:cNvPr>
          <p:cNvSpPr/>
          <p:nvPr/>
        </p:nvSpPr>
        <p:spPr>
          <a:xfrm>
            <a:off x="11582400" y="3851020"/>
            <a:ext cx="4659545" cy="4544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9353ECA-69EA-0CBF-0F0E-F939406FF137}"/>
              </a:ext>
            </a:extLst>
          </p:cNvPr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딥러닝 이미지 분석 모델을 활용한 쓰레기 분리수거 앱개발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9686" y="576593"/>
            <a:ext cx="1279297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03 </a:t>
            </a:r>
            <a:r>
              <a:rPr lang="en-US" sz="3000" kern="0" spc="-200" dirty="0" err="1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분리</a:t>
            </a:r>
            <a:r>
              <a:rPr lang="ko-KR" alt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배출</a:t>
            </a:r>
            <a:r>
              <a:rPr 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 기준 결정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7669433" y="7513031"/>
            <a:ext cx="10735446" cy="475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https://www.dgs.go.kr/dgs/minwon/page.php?mnu_uid=11027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-689589" y="6955902"/>
            <a:ext cx="10735446" cy="13113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https://www.youtube.com/watch?v=RVG6aI8xHNk&amp;ab_channel=%EC%84%9C%EC%9A%B8%ED%99%98%EA%B2%BD%EC%97%B0%ED%95%A9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55867" y="3430630"/>
            <a:ext cx="6171429" cy="3465903"/>
            <a:chOff x="1455867" y="3430630"/>
            <a:chExt cx="6171429" cy="34659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867" y="3430630"/>
              <a:ext cx="6171429" cy="34659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7767" y="3362878"/>
            <a:ext cx="6598778" cy="4030156"/>
            <a:chOff x="9737767" y="3362878"/>
            <a:chExt cx="6598778" cy="40301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7767" y="3362878"/>
              <a:ext cx="6598778" cy="403015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40626" y="2726199"/>
            <a:ext cx="8001910" cy="6480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78B58F"/>
                </a:solidFill>
                <a:latin typeface="Noto Sans CJK KR Regular" pitchFamily="34" charset="0"/>
                <a:cs typeface="Noto Sans CJK KR Regular" pitchFamily="34" charset="0"/>
              </a:rPr>
              <a:t>지역별로 분리배출법이 다른 경우가 있음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9315715" y="2782438"/>
            <a:ext cx="744285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78B58F"/>
                </a:solidFill>
                <a:latin typeface="Noto Sans CJK KR Regular" pitchFamily="34" charset="0"/>
                <a:cs typeface="Noto Sans CJK KR Regular" pitchFamily="34" charset="0"/>
              </a:rPr>
              <a:t>대구광역시를</a:t>
            </a:r>
            <a:r>
              <a:rPr lang="en-US" sz="2400" b="1" dirty="0">
                <a:solidFill>
                  <a:srgbClr val="78B58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b="1" dirty="0" err="1">
                <a:solidFill>
                  <a:srgbClr val="78B58F"/>
                </a:solidFill>
                <a:latin typeface="Noto Sans CJK KR Regular" pitchFamily="34" charset="0"/>
                <a:cs typeface="Noto Sans CJK KR Regular" pitchFamily="34" charset="0"/>
              </a:rPr>
              <a:t>분리</a:t>
            </a:r>
            <a:r>
              <a:rPr lang="ko-KR" altLang="en-US" sz="2400" b="1" dirty="0">
                <a:solidFill>
                  <a:srgbClr val="78B58F"/>
                </a:solidFill>
                <a:latin typeface="Noto Sans CJK KR Regular" pitchFamily="34" charset="0"/>
                <a:cs typeface="Noto Sans CJK KR Regular" pitchFamily="34" charset="0"/>
              </a:rPr>
              <a:t>배출</a:t>
            </a:r>
            <a:r>
              <a:rPr lang="en-US" sz="2400" b="1" dirty="0">
                <a:solidFill>
                  <a:srgbClr val="78B58F"/>
                </a:solidFill>
                <a:latin typeface="Noto Sans CJK KR Regular" pitchFamily="34" charset="0"/>
                <a:cs typeface="Noto Sans CJK KR Regular" pitchFamily="34" charset="0"/>
              </a:rPr>
              <a:t> 기준으로 결정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37521" y="4528671"/>
            <a:ext cx="571218" cy="1829274"/>
            <a:chOff x="8537521" y="4528671"/>
            <a:chExt cx="571218" cy="18292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37521" y="4528671"/>
              <a:ext cx="571218" cy="1829274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9E0E24C2-04AC-FE7C-5E03-B9C06FFCF650}"/>
              </a:ext>
            </a:extLst>
          </p:cNvPr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딥러닝 이미지 분석 모델을 활용한 쓰레기 분리수거 앱개발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9686" y="576593"/>
            <a:ext cx="12792979" cy="80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04 구현 예상도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B023EF3A-2F09-4573-C9A0-43813C6FAEBC}"/>
              </a:ext>
            </a:extLst>
          </p:cNvPr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딥러닝 이미지 분석 모델을 활용한 쓰레기 분리수거 앱개발</a:t>
            </a:r>
            <a:endParaRPr lang="en-US" dirty="0"/>
          </a:p>
        </p:txBody>
      </p:sp>
      <p:pic>
        <p:nvPicPr>
          <p:cNvPr id="7" name="그림 6" descr="텍스트, 모니터, 전화, 휴대폰이(가) 표시된 사진">
            <a:extLst>
              <a:ext uri="{FF2B5EF4-FFF2-40B4-BE49-F238E27FC236}">
                <a16:creationId xmlns:a16="http://schemas.microsoft.com/office/drawing/2014/main" id="{15185033-E202-334A-524E-42D6975AB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82" y="1213607"/>
            <a:ext cx="4781550" cy="8324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3840" y="1238260"/>
            <a:ext cx="16414881" cy="7809193"/>
            <a:chOff x="1083840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840" y="1238260"/>
              <a:ext cx="16414881" cy="78091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9686" y="576593"/>
            <a:ext cx="12792979" cy="80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05 협업 내용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740000" y="3177696"/>
            <a:ext cx="3872171" cy="2640445"/>
            <a:chOff x="12740000" y="3177696"/>
            <a:chExt cx="3872171" cy="26404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0000" y="3177696"/>
              <a:ext cx="3872171" cy="264044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68942" y="6040776"/>
            <a:ext cx="2814286" cy="543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11월 15일 화요일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625077" y="6040776"/>
            <a:ext cx="2814286" cy="543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11월 2일 수요일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075881" y="2670810"/>
            <a:ext cx="3912678" cy="3147331"/>
            <a:chOff x="7075881" y="2670810"/>
            <a:chExt cx="3912678" cy="31473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5881" y="2670810"/>
              <a:ext cx="3912678" cy="314733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593371" y="6040771"/>
            <a:ext cx="2814286" cy="543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10월 29일 토요일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230282" y="3408948"/>
            <a:ext cx="1540465" cy="1540465"/>
            <a:chOff x="3230282" y="3408948"/>
            <a:chExt cx="1540465" cy="1540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0282" y="3408948"/>
              <a:ext cx="1540465" cy="154046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890990" y="6916833"/>
            <a:ext cx="3071429" cy="735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주제 선정</a:t>
            </a:r>
          </a:p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차후 일정 계획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849412" y="6655011"/>
            <a:ext cx="4305380" cy="1432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시장 조사</a:t>
            </a:r>
          </a:p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기술 조사</a:t>
            </a:r>
          </a:p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기능 초기 단계 기획</a:t>
            </a:r>
          </a:p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제안서 발표 준비 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3476670" y="6571604"/>
            <a:ext cx="6056316" cy="1771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조사한 기술 확립</a:t>
            </a:r>
          </a:p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기능 기획 확립</a:t>
            </a:r>
          </a:p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구현 예상도 기획</a:t>
            </a:r>
          </a:p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딥러닝 모델 분석 및 테스트</a:t>
            </a:r>
          </a:p>
          <a:p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중간 발표 준비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957657" y="6403256"/>
            <a:ext cx="4085714" cy="95238"/>
            <a:chOff x="1957657" y="6403256"/>
            <a:chExt cx="4085714" cy="952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957657" y="6403256"/>
              <a:ext cx="4085714" cy="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7657" y="7811896"/>
            <a:ext cx="4085714" cy="95238"/>
            <a:chOff x="1957657" y="7811896"/>
            <a:chExt cx="4085714" cy="952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957657" y="7811896"/>
              <a:ext cx="4085714" cy="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89363" y="6403256"/>
            <a:ext cx="4085714" cy="95238"/>
            <a:chOff x="6989363" y="6403256"/>
            <a:chExt cx="4085714" cy="952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989363" y="6403256"/>
              <a:ext cx="4085714" cy="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89363" y="7811896"/>
            <a:ext cx="4085714" cy="95238"/>
            <a:chOff x="6989363" y="7811896"/>
            <a:chExt cx="4085714" cy="952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989363" y="7811896"/>
              <a:ext cx="4085714" cy="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33228" y="6403256"/>
            <a:ext cx="4085714" cy="95238"/>
            <a:chOff x="12633228" y="6403256"/>
            <a:chExt cx="4085714" cy="952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633228" y="6403256"/>
              <a:ext cx="4085714" cy="952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33228" y="7811896"/>
            <a:ext cx="4085714" cy="95238"/>
            <a:chOff x="12633228" y="7811896"/>
            <a:chExt cx="4085714" cy="952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633228" y="7811896"/>
              <a:ext cx="4085714" cy="95238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94CF169D-493B-E99C-3172-486A607E6639}"/>
              </a:ext>
            </a:extLst>
          </p:cNvPr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딥러닝 이미지 분석 모델을 활용한 쓰레기 분리수거 앱개발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9686" y="576593"/>
            <a:ext cx="12792979" cy="80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06 일정 계획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759048" y="792387"/>
            <a:ext cx="2406324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1조</a:t>
            </a:r>
            <a:endParaRPr lang="en-US" dirty="0"/>
          </a:p>
        </p:txBody>
      </p:sp>
      <p:pic>
        <p:nvPicPr>
          <p:cNvPr id="1002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4104" y="1865561"/>
            <a:ext cx="2593003" cy="911451"/>
          </a:xfrm>
          <a:prstGeom prst="rect">
            <a:avLst/>
          </a:prstGeom>
        </p:spPr>
      </p:pic>
      <p:pic>
        <p:nvPicPr>
          <p:cNvPr id="1003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1110" y="2185412"/>
            <a:ext cx="4089900" cy="601891"/>
          </a:xfrm>
          <a:prstGeom prst="rect">
            <a:avLst/>
          </a:prstGeom>
        </p:spPr>
      </p:pic>
      <p:pic>
        <p:nvPicPr>
          <p:cNvPr id="1004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44106" y="3146240"/>
            <a:ext cx="2592994" cy="911451"/>
          </a:xfrm>
          <a:prstGeom prst="rect">
            <a:avLst/>
          </a:prstGeom>
        </p:spPr>
      </p:pic>
      <p:pic>
        <p:nvPicPr>
          <p:cNvPr id="1005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44106" y="4396811"/>
            <a:ext cx="2567965" cy="1079241"/>
          </a:xfrm>
          <a:prstGeom prst="rect">
            <a:avLst/>
          </a:prstGeom>
        </p:spPr>
      </p:pic>
      <p:pic>
        <p:nvPicPr>
          <p:cNvPr id="1006" name="Object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44106" y="5677487"/>
            <a:ext cx="2567965" cy="1079241"/>
          </a:xfrm>
          <a:prstGeom prst="rect">
            <a:avLst/>
          </a:prstGeom>
        </p:spPr>
      </p:pic>
      <p:pic>
        <p:nvPicPr>
          <p:cNvPr id="1007" name="Object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44106" y="6963935"/>
            <a:ext cx="2567765" cy="1384842"/>
          </a:xfrm>
          <a:prstGeom prst="rect">
            <a:avLst/>
          </a:prstGeom>
        </p:spPr>
      </p:pic>
      <p:pic>
        <p:nvPicPr>
          <p:cNvPr id="1008" name="Object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41110" y="3433067"/>
            <a:ext cx="6594357" cy="660310"/>
          </a:xfrm>
          <a:prstGeom prst="rect">
            <a:avLst/>
          </a:prstGeom>
        </p:spPr>
      </p:pic>
      <p:pic>
        <p:nvPicPr>
          <p:cNvPr id="1009" name="Object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41110" y="4746776"/>
            <a:ext cx="3823214" cy="549700"/>
          </a:xfrm>
          <a:prstGeom prst="rect">
            <a:avLst/>
          </a:prstGeom>
        </p:spPr>
      </p:pic>
      <p:pic>
        <p:nvPicPr>
          <p:cNvPr id="1010" name="Object 1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141110" y="6027452"/>
            <a:ext cx="5854967" cy="549700"/>
          </a:xfrm>
          <a:prstGeom prst="rect">
            <a:avLst/>
          </a:prstGeom>
        </p:spPr>
      </p:pic>
      <p:pic>
        <p:nvPicPr>
          <p:cNvPr id="1011" name="Object 1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141110" y="7296223"/>
            <a:ext cx="1591329" cy="549700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8F5B01ED-78A2-AE79-D8D6-913F233146D8}"/>
              </a:ext>
            </a:extLst>
          </p:cNvPr>
          <p:cNvSpPr txBox="1"/>
          <p:nvPr/>
        </p:nvSpPr>
        <p:spPr>
          <a:xfrm>
            <a:off x="11887200" y="9788834"/>
            <a:ext cx="8838623" cy="518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78B58F"/>
                </a:solidFill>
                <a:latin typeface="Noto Sans CJK KR Bold" pitchFamily="34" charset="0"/>
                <a:cs typeface="Noto Sans CJK KR Bold" pitchFamily="34" charset="0"/>
              </a:rPr>
              <a:t>딥러닝 이미지 분석 모델을 활용한 쓰레기 분리수거 앱개발</a:t>
            </a:r>
            <a:endParaRPr 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8D5140-F70D-5FBD-BD56-B34E14062B80}"/>
              </a:ext>
            </a:extLst>
          </p:cNvPr>
          <p:cNvCxnSpPr>
            <a:endCxn id="1003" idx="3"/>
          </p:cNvCxnSpPr>
          <p:nvPr/>
        </p:nvCxnSpPr>
        <p:spPr>
          <a:xfrm>
            <a:off x="4141110" y="2441077"/>
            <a:ext cx="4089900" cy="452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0AE9C05-3199-2F66-64EB-5AA4267F14EA}"/>
              </a:ext>
            </a:extLst>
          </p:cNvPr>
          <p:cNvCxnSpPr>
            <a:cxnSpLocks/>
          </p:cNvCxnSpPr>
          <p:nvPr/>
        </p:nvCxnSpPr>
        <p:spPr>
          <a:xfrm>
            <a:off x="8153400" y="3726888"/>
            <a:ext cx="25834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537</Words>
  <Application>Microsoft Office PowerPoint</Application>
  <PresentationFormat>사용자 지정</PresentationFormat>
  <Paragraphs>88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Noto Sans CJK KR Bold</vt:lpstr>
      <vt:lpstr>Noto Sans CJK KR Light</vt:lpstr>
      <vt:lpstr>Noto Sans CJK KR Regular</vt:lpstr>
      <vt:lpstr>Noto Serif CJK KR Black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이상협</cp:lastModifiedBy>
  <cp:revision>11</cp:revision>
  <dcterms:created xsi:type="dcterms:W3CDTF">2022-11-15T21:35:35Z</dcterms:created>
  <dcterms:modified xsi:type="dcterms:W3CDTF">2022-11-18T02:55:08Z</dcterms:modified>
  <cp:version/>
</cp:coreProperties>
</file>